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6" r:id="rId3"/>
    <p:sldId id="274" r:id="rId4"/>
    <p:sldId id="275" r:id="rId5"/>
    <p:sldId id="273" r:id="rId6"/>
    <p:sldId id="270" r:id="rId7"/>
    <p:sldId id="277" r:id="rId8"/>
    <p:sldId id="278" r:id="rId9"/>
    <p:sldId id="262" r:id="rId10"/>
    <p:sldId id="264" r:id="rId11"/>
    <p:sldId id="263" r:id="rId12"/>
    <p:sldId id="266" r:id="rId1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18" autoAdjust="0"/>
    <p:restoredTop sz="94660"/>
  </p:normalViewPr>
  <p:slideViewPr>
    <p:cSldViewPr>
      <p:cViewPr varScale="1">
        <p:scale>
          <a:sx n="69" d="100"/>
          <a:sy n="69" d="100"/>
        </p:scale>
        <p:origin x="17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979DDF-518C-4FD3-B3E3-91635381C091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8683B-39E0-4C31-BD27-3FC51E3078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38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26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8683B-39E0-4C31-BD27-3FC51E30788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7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3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62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49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09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61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87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758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019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91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27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74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81A40-0AF1-422C-9324-291548A3957D}" type="datetimeFigureOut">
              <a:rPr lang="ru-RU" smtClean="0"/>
              <a:pPr/>
              <a:t>05.11.2024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CC7EC-4E26-4FDF-9585-7DD6965F909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39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18" Type="http://schemas.openxmlformats.org/officeDocument/2006/relationships/image" Target="../media/image39.gif"/><Relationship Id="rId26" Type="http://schemas.openxmlformats.org/officeDocument/2006/relationships/image" Target="../media/image47.png"/><Relationship Id="rId3" Type="http://schemas.openxmlformats.org/officeDocument/2006/relationships/image" Target="../media/image3.png"/><Relationship Id="rId21" Type="http://schemas.openxmlformats.org/officeDocument/2006/relationships/image" Target="../media/image42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23" Type="http://schemas.openxmlformats.org/officeDocument/2006/relationships/image" Target="../media/image44.jpeg"/><Relationship Id="rId28" Type="http://schemas.openxmlformats.org/officeDocument/2006/relationships/image" Target="../media/image49.pn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1.png"/><Relationship Id="rId9" Type="http://schemas.openxmlformats.org/officeDocument/2006/relationships/image" Target="../media/image30.jpeg"/><Relationship Id="rId14" Type="http://schemas.openxmlformats.org/officeDocument/2006/relationships/image" Target="../media/image35.gif"/><Relationship Id="rId22" Type="http://schemas.openxmlformats.org/officeDocument/2006/relationships/image" Target="../media/image43.jpeg"/><Relationship Id="rId27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99892" y="6200053"/>
            <a:ext cx="19442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Тула 2024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37" y="218877"/>
            <a:ext cx="2660679" cy="66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9672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СТЕЛЛАЖНОЕ ОБОРУДОВАНИЕ</a:t>
            </a:r>
          </a:p>
          <a:p>
            <a:pPr algn="ctr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ДЛЯ АРХИВОВ, БИБЛИОТЕК, МУЗЕЕВ И ФОНДОХРАНИЛИЩ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0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ПРИЕМУЩЕСТВО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825" y="1020591"/>
            <a:ext cx="5417295" cy="1301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ЦЕНА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собственное производство полного цикла, расположенное в г. Тула, позволяет создавать продукцию по доступной цене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26708" y="2417580"/>
            <a:ext cx="5393764" cy="13010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СРОКИ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современное высокопроизводительное оборудование позволяет реализовывать потребность клиента в максимально короткие сроки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3220" y="3849096"/>
            <a:ext cx="5408900" cy="1309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ЭКСКЛЮЗИВ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конструкторско-технологический потенциал позволяет делать всю нашу продукцию уникальной, рассчитанной под индивидуальные потребности каждого клиента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6957" y="5306935"/>
            <a:ext cx="5427186" cy="13095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КАЧЕСТВО и ГАРАНТИЯ</a:t>
            </a:r>
          </a:p>
          <a:p>
            <a:pPr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вся наша продукция проходит тестовые испытания превышающие норму допустимой нагрузки и соответствует международным стандартам качества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175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КЛИЕНТЫ</a:t>
            </a:r>
          </a:p>
        </p:txBody>
      </p:sp>
      <p:pic>
        <p:nvPicPr>
          <p:cNvPr id="5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785926"/>
            <a:ext cx="984386" cy="703740"/>
          </a:xfrm>
          <a:prstGeom prst="rect">
            <a:avLst/>
          </a:prstGeom>
        </p:spPr>
      </p:pic>
      <p:pic>
        <p:nvPicPr>
          <p:cNvPr id="6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785926"/>
            <a:ext cx="1556642" cy="642321"/>
          </a:xfrm>
          <a:prstGeom prst="rect">
            <a:avLst/>
          </a:prstGeom>
        </p:spPr>
      </p:pic>
      <p:pic>
        <p:nvPicPr>
          <p:cNvPr id="7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18" y="2786058"/>
            <a:ext cx="795526" cy="671575"/>
          </a:xfrm>
          <a:prstGeom prst="rect">
            <a:avLst/>
          </a:prstGeom>
        </p:spPr>
      </p:pic>
      <p:pic>
        <p:nvPicPr>
          <p:cNvPr id="8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786058"/>
            <a:ext cx="595566" cy="723229"/>
          </a:xfrm>
          <a:prstGeom prst="rect">
            <a:avLst/>
          </a:prstGeom>
        </p:spPr>
      </p:pic>
      <p:pic>
        <p:nvPicPr>
          <p:cNvPr id="9" name="Picture 6" descr="http://msk.ros-spravka.ru/upload/iblock/1ec/Rosarhiv%20-%20Moskva%20-%20photo%20-%2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643182"/>
            <a:ext cx="803848" cy="6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714488"/>
            <a:ext cx="684293" cy="699746"/>
          </a:xfrm>
          <a:prstGeom prst="rect">
            <a:avLst/>
          </a:prstGeom>
        </p:spPr>
      </p:pic>
      <p:pic>
        <p:nvPicPr>
          <p:cNvPr id="11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90" y="1785926"/>
            <a:ext cx="649243" cy="649280"/>
          </a:xfrm>
          <a:prstGeom prst="rect">
            <a:avLst/>
          </a:prstGeom>
        </p:spPr>
      </p:pic>
      <p:pic>
        <p:nvPicPr>
          <p:cNvPr id="12" name="Content Placeholder 8" descr="http://kait20.mskobr.ru/users_files/ucpk/images/trud.mos.ru(1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786058"/>
            <a:ext cx="1937445" cy="6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http://www.on-line.spb.ru/images/lomonosov_ger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090" y="1775679"/>
            <a:ext cx="639652" cy="6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42" y="1769125"/>
            <a:ext cx="500292" cy="687942"/>
          </a:xfrm>
          <a:prstGeom prst="rect">
            <a:avLst/>
          </a:prstGeom>
        </p:spPr>
      </p:pic>
      <p:pic>
        <p:nvPicPr>
          <p:cNvPr id="40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90" y="2628161"/>
            <a:ext cx="859378" cy="738214"/>
          </a:xfrm>
          <a:prstGeom prst="rect">
            <a:avLst/>
          </a:prstGeom>
        </p:spPr>
      </p:pic>
      <p:pic>
        <p:nvPicPr>
          <p:cNvPr id="41" name="Рисунок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364" y="2700898"/>
            <a:ext cx="1255847" cy="722634"/>
          </a:xfrm>
          <a:prstGeom prst="rect">
            <a:avLst/>
          </a:prstGeom>
        </p:spPr>
      </p:pic>
      <p:pic>
        <p:nvPicPr>
          <p:cNvPr id="42" name="Рисунок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25" y="4525128"/>
            <a:ext cx="829624" cy="722619"/>
          </a:xfrm>
          <a:prstGeom prst="rect">
            <a:avLst/>
          </a:prstGeom>
        </p:spPr>
      </p:pic>
      <p:pic>
        <p:nvPicPr>
          <p:cNvPr id="43" name="Рисунок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17" y="4500244"/>
            <a:ext cx="671063" cy="673589"/>
          </a:xfrm>
          <a:prstGeom prst="rect">
            <a:avLst/>
          </a:prstGeom>
        </p:spPr>
      </p:pic>
      <p:pic>
        <p:nvPicPr>
          <p:cNvPr id="44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03" y="5480350"/>
            <a:ext cx="920689" cy="648706"/>
          </a:xfrm>
          <a:prstGeom prst="rect">
            <a:avLst/>
          </a:prstGeom>
        </p:spPr>
      </p:pic>
      <p:pic>
        <p:nvPicPr>
          <p:cNvPr id="45" name="Picture 12" descr="http://dic.academic.ru/pictures/wiki/files/77/Mgu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93" y="5407931"/>
            <a:ext cx="755756" cy="7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www.gazprombank.ru/static/eng/img/logo_en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01" y="4742294"/>
            <a:ext cx="1643926" cy="32517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</p:pic>
      <p:pic>
        <p:nvPicPr>
          <p:cNvPr id="49" name="Picture 2" descr="https://innotribe.files.wordpress.com/2012/02/sli_4co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31" y="4579090"/>
            <a:ext cx="906790" cy="6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http://www.red-travel.com/imcom/incentive/alfa-bank/Alfa_Bank_logo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86" y="5309425"/>
            <a:ext cx="1884835" cy="7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95" y="5477576"/>
            <a:ext cx="1075918" cy="507766"/>
          </a:xfrm>
          <a:prstGeom prst="rect">
            <a:avLst/>
          </a:prstGeom>
        </p:spPr>
      </p:pic>
      <p:pic>
        <p:nvPicPr>
          <p:cNvPr id="53" name="Picture 10" descr="https://upload.wikimedia.org/wikipedia/ru/a/aa/Logo-vgtrk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411" y="4556261"/>
            <a:ext cx="1283059" cy="45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Объект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24" y="4500244"/>
            <a:ext cx="473644" cy="615160"/>
          </a:xfrm>
          <a:prstGeom prst="rect">
            <a:avLst/>
          </a:prstGeom>
        </p:spPr>
      </p:pic>
      <p:pic>
        <p:nvPicPr>
          <p:cNvPr id="57" name="Рисунок 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231" y="5643524"/>
            <a:ext cx="996430" cy="271488"/>
          </a:xfrm>
          <a:prstGeom prst="rect">
            <a:avLst/>
          </a:prstGeom>
        </p:spPr>
      </p:pic>
      <p:pic>
        <p:nvPicPr>
          <p:cNvPr id="58" name="Picture 4" descr="http://dbclustertech.com/wp-content/uploads/2014/04/beeline_2005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11" y="5247747"/>
            <a:ext cx="890270" cy="8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ounded Rectangle 134"/>
          <p:cNvSpPr/>
          <p:nvPr/>
        </p:nvSpPr>
        <p:spPr>
          <a:xfrm>
            <a:off x="244080" y="1303622"/>
            <a:ext cx="2743744" cy="215179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Театры</a:t>
            </a:r>
          </a:p>
        </p:txBody>
      </p:sp>
      <p:sp>
        <p:nvSpPr>
          <p:cNvPr id="64" name="Rounded Rectangle 135"/>
          <p:cNvSpPr/>
          <p:nvPr/>
        </p:nvSpPr>
        <p:spPr>
          <a:xfrm>
            <a:off x="3196087" y="1303622"/>
            <a:ext cx="2751826" cy="216146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Архивы</a:t>
            </a:r>
          </a:p>
        </p:txBody>
      </p:sp>
      <p:sp>
        <p:nvSpPr>
          <p:cNvPr id="65" name="Rounded Rectangle 136"/>
          <p:cNvSpPr/>
          <p:nvPr/>
        </p:nvSpPr>
        <p:spPr>
          <a:xfrm>
            <a:off x="6142035" y="1303622"/>
            <a:ext cx="2751826" cy="216146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Музеи</a:t>
            </a:r>
          </a:p>
        </p:txBody>
      </p:sp>
      <p:sp>
        <p:nvSpPr>
          <p:cNvPr id="66" name="Rounded Rectangle 137"/>
          <p:cNvSpPr/>
          <p:nvPr/>
        </p:nvSpPr>
        <p:spPr>
          <a:xfrm>
            <a:off x="241617" y="4040425"/>
            <a:ext cx="2746207" cy="217310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Библиотеки и университеты</a:t>
            </a:r>
          </a:p>
        </p:txBody>
      </p:sp>
      <p:sp>
        <p:nvSpPr>
          <p:cNvPr id="67" name="Rounded Rectangle 138"/>
          <p:cNvSpPr/>
          <p:nvPr/>
        </p:nvSpPr>
        <p:spPr>
          <a:xfrm>
            <a:off x="3196087" y="4040425"/>
            <a:ext cx="2743744" cy="217310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Банки</a:t>
            </a:r>
          </a:p>
        </p:txBody>
      </p:sp>
      <p:sp>
        <p:nvSpPr>
          <p:cNvPr id="68" name="Rounded Rectangle 139"/>
          <p:cNvSpPr/>
          <p:nvPr/>
        </p:nvSpPr>
        <p:spPr>
          <a:xfrm>
            <a:off x="6147202" y="4040425"/>
            <a:ext cx="2746659" cy="217310"/>
          </a:xfrm>
          <a:prstGeom prst="round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entury Gothic" panose="020B0502020202020204" pitchFamily="34" charset="0"/>
              </a:rPr>
              <a:t>Прочие корпоративные клиенты</a:t>
            </a:r>
          </a:p>
        </p:txBody>
      </p:sp>
      <p:sp>
        <p:nvSpPr>
          <p:cNvPr id="83" name="Slide Number Placeholder 6"/>
          <p:cNvSpPr txBox="1">
            <a:spLocks/>
          </p:cNvSpPr>
          <p:nvPr/>
        </p:nvSpPr>
        <p:spPr>
          <a:xfrm>
            <a:off x="2710428" y="71855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4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КОНТАКТЫ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4" y="4786322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+7 (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953)960-1024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Елена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(4872) 41-21-09, 41-23-35, 46-57-50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tula@yarus.info</a:t>
            </a: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Производство: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1985F"/>
              </a:buClr>
              <a:buSzPct val="70000"/>
              <a:tabLst>
                <a:tab pos="630238" algn="l"/>
              </a:tabLs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300004, г. Тула,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Венёвское шоссе, д. 4, корп. 26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46" y="1052736"/>
            <a:ext cx="437422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46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ПЕРЕДВИЖНЫЕ (МОБИЛЬНЫЕ) СТЕЛЛАЖИ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996937"/>
            <a:ext cx="603599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КОМФОРТ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Самая эффективная и универсальная система хранения. 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Используется для хранения предметов средней тяжести в архивах, банках, офисах, успешно решая вопросы хранения документов. Серия «Комфорт» отлично зарекомендовала себя при использовании в библиотеках и музейных фондах. Рассчитана на нагрузку до 120 кг на каждую полку.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2480555"/>
            <a:ext cx="1867763" cy="134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9394" y="2480555"/>
            <a:ext cx="60402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ВЕРНИСАЖ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Система для бережного и безопасного хранения произведений искусства и музейных ценностей. Стеллажи используются в десятках музеев и театрах для хранения живописи, икон, керамики и реквизита театра. Главным достоинством этих систем является возможность разместить картины даже очень больших размеров.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8512"/>
            <a:ext cx="1867763" cy="133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864417"/>
            <a:ext cx="1867763" cy="133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11760" y="3779355"/>
            <a:ext cx="62646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ГАРДЕ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Система для хранения предметов одежды, национальных костюмов, обмундирования, платьев и нарядов разного. Главным достоинством является повышенная несущая способность металлического вала опирающегося на фланцы, что позволяет хранить даже самые тяжёлые предметы военного обмундирования. Шкафы имеют запорную систему и опечатывающие устройства.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374" y="5195127"/>
            <a:ext cx="1848763" cy="13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1922" y="5280506"/>
            <a:ext cx="626469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ХАРД 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Система предназначена для хранения габаритных предметов повышенного веса и используются для хранения музейных и материальных ценностей находящихся в  ящиках (ёмкостях) или обладающих повышенной устойчивостью от падения (с пониженным центром тяжести). Главным достоинством является повышенная нагрузка более тонны, благодаря специальным рёбрам жёсткости.</a:t>
            </a:r>
          </a:p>
        </p:txBody>
      </p:sp>
    </p:spTree>
    <p:extLst>
      <p:ext uri="{BB962C8B-B14F-4D97-AF65-F5344CB8AC3E}">
        <p14:creationId xmlns:p14="http://schemas.microsoft.com/office/powerpoint/2010/main" val="100448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555776" y="291826"/>
            <a:ext cx="62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ПЕРЕДВИЖНЫЕ СТЕЛЛАЖИ С ЭЛЕКТРОПРИВОДОМ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1920" y="989039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ТЕХНО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Самая современная и практичная система хранения. Система превосходит аналоги с ручным управлением, поскольку более безопасны и просты в управлении и эксплуатации, не требуют физических усилий сотрудника для перемещения секций и обеспечивают быстрое секций независимо от их загруженности. 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8" y="978226"/>
            <a:ext cx="3384376" cy="270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6500"/>
            <a:ext cx="2754759" cy="246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3478" y="4016500"/>
            <a:ext cx="54183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Основные преимущества: </a:t>
            </a:r>
          </a:p>
          <a:p>
            <a:endParaRPr lang="ru-RU" sz="1400" dirty="0">
              <a:latin typeface="Century Gothic" panose="020B0502020202020204" pitchFamily="34" charset="0"/>
            </a:endParaRP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исключение самопроизвольного движения;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исключение движения, если в проходах находятся люди или посторонние предметы;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освещение рабочих проходов;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система ограничения доступа и права допуска к содержимому;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возможность движения нескольких секций одновременно;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наличие датчика защиты от столкновения;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подключение к пожарной и охранной сигнализации; 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функция автоматической вентиляции секций;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дистанционное компьютерное управление;</a:t>
            </a:r>
          </a:p>
          <a:p>
            <a:pPr marL="171450" indent="-171450">
              <a:buBlip>
                <a:blip r:embed="rId7"/>
              </a:buBlip>
            </a:pPr>
            <a:r>
              <a:rPr lang="ru-RU" sz="1200" dirty="0">
                <a:latin typeface="Century Gothic" panose="020B0502020202020204" pitchFamily="34" charset="0"/>
              </a:rPr>
              <a:t>интеграцией с электронной системой учета и хранения.</a:t>
            </a:r>
          </a:p>
        </p:txBody>
      </p:sp>
    </p:spTree>
    <p:extLst>
      <p:ext uri="{BB962C8B-B14F-4D97-AF65-F5344CB8AC3E}">
        <p14:creationId xmlns:p14="http://schemas.microsoft.com/office/powerpoint/2010/main" val="252955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ШКАФЫ-ДРАЙВЕРЫ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735" y="1196752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КОМПАКТ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Серия предназначена для систематизированного хранения нумизматических предметов и коллекций, предметов бонистики, сфрагистики, геральдики. Книги рукописные, старопечатные. Графику, текстиль. Серия имеет легко выкатывающиеся ящики с нагрузкой на направляющие до 100 кг.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38610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Хранение обеспечивается пыле- и влаго- защитой, а также удобством работы с коллекцией, обеспечивающий лёгкий доступ к каждому предмету либо экспонату. При необходимости на них можно установить закрывающиеся на ригельный замок дверцы, запорную систему и опечатывающие устройства.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" y="3861048"/>
            <a:ext cx="374843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381" y="1196752"/>
            <a:ext cx="3319016" cy="22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3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КАРТОТЕЧНЫЕ ШКАФЫ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23928" y="1056746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СИСТЕМА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Серия предназначена для систематизированного хранения важной документации, обеспечивают удобный доступ к каждому документу, папке или файлу. Для хранения документов предназначены выдвигающиеся секции-ящики различного формата, включая формат проектно-сметной документации Дополнительно выдвижные секции могут быть оснащены специальными направляющими для хранения подвесных файлов.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35" y="1038512"/>
            <a:ext cx="3485578" cy="195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7735" y="348915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Картотечный шкаф позволяет разместить документы в строгом порядке. Особенности выдвижного механизма открывают полный доступ к содержимому секций и полок. По желанию заказчика шкаф оснащается дополнительной блокировкой секций при выдвижении одной из них. Для удобства в ящиках предусмотрена установка разделительных пластин, с помощью которой разграничиваются документы по видам.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85" y="3501008"/>
            <a:ext cx="3653487" cy="273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61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СИСТЕМЫ ХРАНЕНИЯ КАРТИН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3968" y="996936"/>
            <a:ext cx="45365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ВЫКАТНЫЕ СЕТКИ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Система вертикального хранения произведений живописи на выкатной сетчатой раме. Главным преимуществом является эффективное использование пространства и площади хранения, а также возможность хранения  очень больших размеров живописи.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9" y="972447"/>
            <a:ext cx="4094419" cy="19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211" y="2910907"/>
            <a:ext cx="4094419" cy="19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5055"/>
            <a:ext cx="4092377" cy="1938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79512" y="2999918"/>
            <a:ext cx="448726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НАСТЕННЫЕ СЕТКИ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Система вертикального подвесного хранения произведений живописи на стенах помещений. Главным преимуществом является возможность целевого использования поверхности стен  с возможностью легкого и удобного доступа для смены экспозиции.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95592" y="4826344"/>
            <a:ext cx="45248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СТАЦИОНАРНЫЕ СЕТКИ</a:t>
            </a:r>
            <a:endParaRPr lang="ru-RU" sz="1400" b="1" dirty="0">
              <a:latin typeface="Century Gothic" panose="020B0502020202020204" pitchFamily="34" charset="0"/>
            </a:endParaRPr>
          </a:p>
          <a:p>
            <a:r>
              <a:rPr lang="ru-RU" sz="1400" dirty="0">
                <a:latin typeface="Century Gothic" panose="020B0502020202020204" pitchFamily="34" charset="0"/>
              </a:rPr>
              <a:t>Самая универсальная система вертикального хранения на стационарных опорах на пол. Главным преимуществом является универсальность системы, позволяющая хранить живопись и другие экспонаты: картины в рамах и без, иконы, керамику, реквизит театра и т.д.</a:t>
            </a:r>
          </a:p>
        </p:txBody>
      </p:sp>
    </p:spTree>
    <p:extLst>
      <p:ext uri="{BB962C8B-B14F-4D97-AF65-F5344CB8AC3E}">
        <p14:creationId xmlns:p14="http://schemas.microsoft.com/office/powerpoint/2010/main" val="15407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СИСТЕМЫ ОТКРЫТОГО ХРАНЕНИЯ ФОНДОВ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996937"/>
            <a:ext cx="4464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ГРЕЯ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Система хранения и демонстрации небольших предметов.  Применяются для демонстрации фарфора, гончарных изделий, этнографических  предметов,  предметов народного быта и прочее.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Снабжена запорным механизмом и опечатывающими устройствами.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Установлено внутреннее освещение.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Система обеспечивает дополнительную герметизацию.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005063"/>
            <a:ext cx="48965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ХАРД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Система для хранения и демонстрации крупных тяжелых предметов. Применяются для демонстрации декоративных ваз, скульптуры, археологических артефактов и прочее.)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Стекла имеют защиту от ультрафиолета.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Установлено внутреннее освещение.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4" y="996937"/>
            <a:ext cx="3862187" cy="25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70" y="3717031"/>
            <a:ext cx="3514402" cy="26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33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707904" y="291826"/>
            <a:ext cx="5112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СТАЦИОНАРНЫЕ СТЕЛЛАЖИ</a:t>
            </a:r>
            <a:endParaRPr lang="ru-RU" alt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009136"/>
            <a:ext cx="4464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СЕРИЯ КОМФОРТ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Самая универсальная система хранения,  обладающая достаточно высокой грузоподъемностью и отменными прочностными характеристиками. Обеспечивает необходимые условия для безопасного хранения  книг и бумажных документов. 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>
                <a:latin typeface="Century Gothic" panose="020B0502020202020204" pitchFamily="34" charset="0"/>
              </a:rPr>
              <a:t>Предусмотрена возможность изменения количества полок и секций без демонтажа всей системы.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55975" y="4293096"/>
            <a:ext cx="45113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entury Gothic" panose="020B0502020202020204" pitchFamily="34" charset="0"/>
              </a:rPr>
              <a:t>Применяются в архивах, банках, офисах, успешно решая вопросы хранения документов. Так же стеллажи отлично зарекомендовали себя при использовании в библиотеках и музейных фондах. 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При необходимости устанавливаются наклонные полки для размещения выставочных материалов, выдвижные полки, картотечные блоки.</a:t>
            </a:r>
          </a:p>
          <a:p>
            <a:r>
              <a:rPr lang="ru-RU" sz="1400" dirty="0">
                <a:latin typeface="Century Gothic" panose="020B0502020202020204" pitchFamily="34" charset="0"/>
              </a:rPr>
              <a:t>Срок службы более 30 лет.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433" y="1084087"/>
            <a:ext cx="3397043" cy="254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931915" cy="3030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335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 descr="Вставка_письмо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7" t="-1253" r="-281" b="-1582"/>
          <a:stretch>
            <a:fillRect/>
          </a:stretch>
        </p:blipFill>
        <p:spPr bwMode="auto">
          <a:xfrm>
            <a:off x="179512" y="116452"/>
            <a:ext cx="22322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672"/>
            <a:ext cx="9144000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5148064" y="291826"/>
            <a:ext cx="36724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О КОМПАНИИ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29512" y="155679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15 лет на рынке;</a:t>
            </a:r>
          </a:p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собственное производство полного цикла,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г. Тула;</a:t>
            </a:r>
          </a:p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развитая дилерская сеть по всей территории РФ;</a:t>
            </a:r>
          </a:p>
          <a:p>
            <a:pPr marL="285750" lvl="1" indent="-285750">
              <a:lnSpc>
                <a:spcPct val="100000"/>
              </a:lnSpc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инновационная технология; </a:t>
            </a:r>
          </a:p>
          <a:p>
            <a:pPr marL="285750" indent="-285750">
              <a:buClr>
                <a:schemeClr val="bg1"/>
              </a:buClr>
              <a:buSzPct val="70000"/>
              <a:buBlip>
                <a:blip r:embed="rId4"/>
              </a:buBlip>
              <a:tabLst>
                <a:tab pos="630238" algn="l"/>
              </a:tabLs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более 100 крупных проектов.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3" y="4874635"/>
            <a:ext cx="2736304" cy="16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46" y="1556792"/>
            <a:ext cx="48402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7675"/>
            <a:ext cx="9144000" cy="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40" y="4874636"/>
            <a:ext cx="2753320" cy="164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14" y="4890669"/>
            <a:ext cx="2729314" cy="163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714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6626</TotalTime>
  <Words>944</Words>
  <Application>Microsoft Office PowerPoint</Application>
  <PresentationFormat>Экран (4:3)</PresentationFormat>
  <Paragraphs>97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М</dc:creator>
  <cp:lastModifiedBy>user25</cp:lastModifiedBy>
  <cp:revision>82</cp:revision>
  <cp:lastPrinted>2018-03-06T15:24:59Z</cp:lastPrinted>
  <dcterms:created xsi:type="dcterms:W3CDTF">2018-03-06T10:09:02Z</dcterms:created>
  <dcterms:modified xsi:type="dcterms:W3CDTF">2024-11-05T13:19:49Z</dcterms:modified>
</cp:coreProperties>
</file>